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varScale="1">
        <p:scale>
          <a:sx n="86" d="100"/>
          <a:sy n="86" d="100"/>
        </p:scale>
        <p:origin x="4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4739C-7937-453B-81F2-5FDCC8CA9CA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44D5A7-CA22-43BF-B552-2CAF8FF461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8A1ECE-42B8-4C06-9CA8-D3C244549BA6}"/>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5" name="Footer Placeholder 4">
            <a:extLst>
              <a:ext uri="{FF2B5EF4-FFF2-40B4-BE49-F238E27FC236}">
                <a16:creationId xmlns:a16="http://schemas.microsoft.com/office/drawing/2014/main" id="{1BCC54B7-E9AB-4E28-BE5B-48CB7E4F9C4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B4AD19-73CD-4D1B-B5BB-1F7BA761E888}"/>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3345738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F4E3E-9197-4CC3-B50C-2E00D67E65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8FCA0B3-AD98-40A2-9BAF-7337A9CB31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CDDB47-33B5-49DC-9F0F-642E06FFF43A}"/>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5" name="Footer Placeholder 4">
            <a:extLst>
              <a:ext uri="{FF2B5EF4-FFF2-40B4-BE49-F238E27FC236}">
                <a16:creationId xmlns:a16="http://schemas.microsoft.com/office/drawing/2014/main" id="{7FD2E2A6-CAEE-4B53-92AF-92F66073B7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AC24B6C-B98A-45ED-BA91-D9262A0C93F4}"/>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1475558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709F8A-AA79-4F01-BBD9-BB109195D4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D823FC-385C-495D-9997-363F1938EC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1CCE47-D0E0-44E0-8377-7DF18C3EAD24}"/>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5" name="Footer Placeholder 4">
            <a:extLst>
              <a:ext uri="{FF2B5EF4-FFF2-40B4-BE49-F238E27FC236}">
                <a16:creationId xmlns:a16="http://schemas.microsoft.com/office/drawing/2014/main" id="{9D35BD49-28A9-46C6-A90E-CF75F49B320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2DC9D6-AD89-4AC5-A3AF-33F978803DCF}"/>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4248237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E9BB3-B428-495F-B06F-F3901858D6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CDAD92-79BE-4ABF-937A-7CFD77E47D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2A127D-6F3C-497F-860F-A2390C6793F0}"/>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5" name="Footer Placeholder 4">
            <a:extLst>
              <a:ext uri="{FF2B5EF4-FFF2-40B4-BE49-F238E27FC236}">
                <a16:creationId xmlns:a16="http://schemas.microsoft.com/office/drawing/2014/main" id="{E5E913A0-D8E9-4245-AE8F-AD73E51F2D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F83BB3-E32B-4537-B670-E1D97304CA5F}"/>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3601312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AE2D1-E148-42A5-B635-B63D423C38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5943A07-DC9B-4ECE-AD10-4C3480AB51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4FD43D-DE09-4793-87C8-D05119DA06D5}"/>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5" name="Footer Placeholder 4">
            <a:extLst>
              <a:ext uri="{FF2B5EF4-FFF2-40B4-BE49-F238E27FC236}">
                <a16:creationId xmlns:a16="http://schemas.microsoft.com/office/drawing/2014/main" id="{1914B095-3E24-41C6-8C20-10A164EFCDA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E715FE-AB96-4348-8029-608AAE3096DA}"/>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3608648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34D21-C637-465B-AC8B-4165D4F5CB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E1F398-1B48-41F3-9B6C-D2AC14368AD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526AE9-DE19-461A-A5CE-CB44721A6E9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AD7EE6D-A44B-4C0C-8B44-D06FD5BD43F6}"/>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6" name="Footer Placeholder 5">
            <a:extLst>
              <a:ext uri="{FF2B5EF4-FFF2-40B4-BE49-F238E27FC236}">
                <a16:creationId xmlns:a16="http://schemas.microsoft.com/office/drawing/2014/main" id="{FC30F751-55A3-416A-870E-ED5A29E6F7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960DD53-EDDE-4316-94C3-46AFB9781CCC}"/>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931697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A9A13-6C2D-401F-A5CE-D233AB9141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DCDEC96-6FD7-4ABB-9622-CAB9BEAF45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369BA30-AC59-4088-B9ED-7462BD81F0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8F8A9C4-F9D1-40F6-BEC5-9322DC5344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6980781-83B5-4F35-AB22-D3F660CA19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61DB09-9089-4681-98F9-3E65997D8CD2}"/>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8" name="Footer Placeholder 7">
            <a:extLst>
              <a:ext uri="{FF2B5EF4-FFF2-40B4-BE49-F238E27FC236}">
                <a16:creationId xmlns:a16="http://schemas.microsoft.com/office/drawing/2014/main" id="{FFE03B0F-536A-458F-929E-030C1445864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2CA01A7-FCC5-4189-9C87-169D992BF913}"/>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4201764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3DB36-5C8E-43CC-815D-AA9E689C7E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45161CA-8507-442D-A2BE-CC637E81D890}"/>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4" name="Footer Placeholder 3">
            <a:extLst>
              <a:ext uri="{FF2B5EF4-FFF2-40B4-BE49-F238E27FC236}">
                <a16:creationId xmlns:a16="http://schemas.microsoft.com/office/drawing/2014/main" id="{B1DA2E7E-8C39-4355-88FF-E29CB5A778A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FDA2966-A00C-4914-8FF9-C99EC8D41BCA}"/>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3864068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0FB9C4-3B7B-478E-A23E-11EBEBA82E3E}"/>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3" name="Footer Placeholder 2">
            <a:extLst>
              <a:ext uri="{FF2B5EF4-FFF2-40B4-BE49-F238E27FC236}">
                <a16:creationId xmlns:a16="http://schemas.microsoft.com/office/drawing/2014/main" id="{F8CF140A-AD77-42C0-B99B-43BBC1BD86C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2AD4673B-C8F6-4B1C-80D7-45A596DA169F}"/>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159618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FBDCD-105C-419C-878D-0585B50F86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00CB476-A2C0-4C12-9D6A-C7752AF4B1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FA4089-DC34-41AC-A893-E96F60A5AF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5296FE-C601-46EB-A222-0B996654677A}"/>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6" name="Footer Placeholder 5">
            <a:extLst>
              <a:ext uri="{FF2B5EF4-FFF2-40B4-BE49-F238E27FC236}">
                <a16:creationId xmlns:a16="http://schemas.microsoft.com/office/drawing/2014/main" id="{FE76EB41-8510-4E9E-9198-1E35D046C26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24E4D5-DC54-4043-BCC3-EFDCF29BC1E6}"/>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40297749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E6937-BD0C-4C84-842F-51294B2978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9935BC-2EAF-4D4A-B2B7-8910A2E378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C4298202-BD1A-4610-AD20-653CEE884E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9924C85-2186-4213-9E84-945F539006FF}"/>
              </a:ext>
            </a:extLst>
          </p:cNvPr>
          <p:cNvSpPr>
            <a:spLocks noGrp="1"/>
          </p:cNvSpPr>
          <p:nvPr>
            <p:ph type="dt" sz="half" idx="10"/>
          </p:nvPr>
        </p:nvSpPr>
        <p:spPr/>
        <p:txBody>
          <a:bodyPr/>
          <a:lstStyle/>
          <a:p>
            <a:fld id="{0D34269A-9B06-4E88-BC90-B1D451110A81}" type="datetimeFigureOut">
              <a:rPr lang="en-US" smtClean="0"/>
              <a:t>3/26/2019</a:t>
            </a:fld>
            <a:endParaRPr lang="en-US" dirty="0"/>
          </a:p>
        </p:txBody>
      </p:sp>
      <p:sp>
        <p:nvSpPr>
          <p:cNvPr id="6" name="Footer Placeholder 5">
            <a:extLst>
              <a:ext uri="{FF2B5EF4-FFF2-40B4-BE49-F238E27FC236}">
                <a16:creationId xmlns:a16="http://schemas.microsoft.com/office/drawing/2014/main" id="{B4584399-840A-465F-A5B7-E7106D687F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5090BBC-B2B4-4EDE-8357-9B97FA69DA91}"/>
              </a:ext>
            </a:extLst>
          </p:cNvPr>
          <p:cNvSpPr>
            <a:spLocks noGrp="1"/>
          </p:cNvSpPr>
          <p:nvPr>
            <p:ph type="sldNum" sz="quarter" idx="12"/>
          </p:nvPr>
        </p:nvSpPr>
        <p:spPr/>
        <p:txBody>
          <a:bodyPr/>
          <a:lstStyle/>
          <a:p>
            <a:fld id="{B04EB9F1-AFA2-4F66-AAFA-3ADE9F468B4A}" type="slidenum">
              <a:rPr lang="en-US" smtClean="0"/>
              <a:t>‹#›</a:t>
            </a:fld>
            <a:endParaRPr lang="en-US" dirty="0"/>
          </a:p>
        </p:txBody>
      </p:sp>
    </p:spTree>
    <p:extLst>
      <p:ext uri="{BB962C8B-B14F-4D97-AF65-F5344CB8AC3E}">
        <p14:creationId xmlns:p14="http://schemas.microsoft.com/office/powerpoint/2010/main" val="18727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A85BA9-36FB-4768-A682-780935BAC2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FC01AE0-E112-443F-933F-877653A579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C3CA79-BFC4-4BB0-8AF0-C61D0D9103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4269A-9B06-4E88-BC90-B1D451110A81}" type="datetimeFigureOut">
              <a:rPr lang="en-US" smtClean="0"/>
              <a:t>3/26/2019</a:t>
            </a:fld>
            <a:endParaRPr lang="en-US" dirty="0"/>
          </a:p>
        </p:txBody>
      </p:sp>
      <p:sp>
        <p:nvSpPr>
          <p:cNvPr id="5" name="Footer Placeholder 4">
            <a:extLst>
              <a:ext uri="{FF2B5EF4-FFF2-40B4-BE49-F238E27FC236}">
                <a16:creationId xmlns:a16="http://schemas.microsoft.com/office/drawing/2014/main" id="{6E86D9D0-B7ED-4398-8E60-AEF36D0147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A88C61C0-5FF3-4A3D-B2DA-59ECF6209A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EB9F1-AFA2-4F66-AAFA-3ADE9F468B4A}" type="slidenum">
              <a:rPr lang="en-US" smtClean="0"/>
              <a:t>‹#›</a:t>
            </a:fld>
            <a:endParaRPr lang="en-US" dirty="0"/>
          </a:p>
        </p:txBody>
      </p:sp>
    </p:spTree>
    <p:extLst>
      <p:ext uri="{BB962C8B-B14F-4D97-AF65-F5344CB8AC3E}">
        <p14:creationId xmlns:p14="http://schemas.microsoft.com/office/powerpoint/2010/main" val="3093674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gax@cox.ne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AEABCD8-AA38-40C0-9DBD-C9E972F729B0}"/>
              </a:ext>
            </a:extLst>
          </p:cNvPr>
          <p:cNvSpPr/>
          <p:nvPr/>
        </p:nvSpPr>
        <p:spPr>
          <a:xfrm>
            <a:off x="111993" y="75872"/>
            <a:ext cx="11286420" cy="878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F1C1D21B-351F-45CB-B53B-6868396A4A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29" y="124982"/>
            <a:ext cx="797760" cy="837041"/>
          </a:xfrm>
          <a:prstGeom prst="rect">
            <a:avLst/>
          </a:prstGeom>
          <a:solidFill>
            <a:srgbClr val="0070C0"/>
          </a:solidFill>
        </p:spPr>
      </p:pic>
      <p:pic>
        <p:nvPicPr>
          <p:cNvPr id="7" name="Picture 6">
            <a:extLst>
              <a:ext uri="{FF2B5EF4-FFF2-40B4-BE49-F238E27FC236}">
                <a16:creationId xmlns:a16="http://schemas.microsoft.com/office/drawing/2014/main" id="{ED26159A-0D95-40BF-BD73-88E2603EFF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01116" y="117209"/>
            <a:ext cx="670424" cy="844816"/>
          </a:xfrm>
          <a:prstGeom prst="rect">
            <a:avLst/>
          </a:prstGeom>
        </p:spPr>
      </p:pic>
      <p:sp>
        <p:nvSpPr>
          <p:cNvPr id="8" name="Rectangle 7">
            <a:extLst>
              <a:ext uri="{FF2B5EF4-FFF2-40B4-BE49-F238E27FC236}">
                <a16:creationId xmlns:a16="http://schemas.microsoft.com/office/drawing/2014/main" id="{0B428751-6033-413B-B8C8-8F0B85AC7542}"/>
              </a:ext>
            </a:extLst>
          </p:cNvPr>
          <p:cNvSpPr/>
          <p:nvPr/>
        </p:nvSpPr>
        <p:spPr>
          <a:xfrm>
            <a:off x="0" y="0"/>
            <a:ext cx="12192000" cy="6857999"/>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CF55DFB-576C-4BBC-98DD-72742CF712AE}"/>
              </a:ext>
            </a:extLst>
          </p:cNvPr>
          <p:cNvSpPr/>
          <p:nvPr/>
        </p:nvSpPr>
        <p:spPr>
          <a:xfrm>
            <a:off x="71022" y="88776"/>
            <a:ext cx="12046998" cy="668488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1A9E607C-C13A-4192-AC2E-EFA88625FDDA}"/>
              </a:ext>
            </a:extLst>
          </p:cNvPr>
          <p:cNvSpPr txBox="1"/>
          <p:nvPr/>
        </p:nvSpPr>
        <p:spPr>
          <a:xfrm>
            <a:off x="890590" y="119066"/>
            <a:ext cx="10464046" cy="769441"/>
          </a:xfrm>
          <a:prstGeom prst="rect">
            <a:avLst/>
          </a:prstGeom>
          <a:noFill/>
        </p:spPr>
        <p:txBody>
          <a:bodyPr wrap="square" rtlCol="0">
            <a:spAutoFit/>
          </a:bodyPr>
          <a:lstStyle/>
          <a:p>
            <a:pPr algn="ctr"/>
            <a:r>
              <a:rPr lang="en-US" sz="2200" b="1" dirty="0">
                <a:solidFill>
                  <a:srgbClr val="FFFF00"/>
                </a:solidFill>
              </a:rPr>
              <a:t>Colonel William Grayson Chapter, Virginia Society, Sons of the American Revolution</a:t>
            </a:r>
          </a:p>
          <a:p>
            <a:pPr algn="ctr"/>
            <a:r>
              <a:rPr lang="en-US" sz="2200" b="1" dirty="0">
                <a:solidFill>
                  <a:srgbClr val="FFFF00"/>
                </a:solidFill>
              </a:rPr>
              <a:t>Did You Know?</a:t>
            </a:r>
          </a:p>
        </p:txBody>
      </p:sp>
      <p:sp>
        <p:nvSpPr>
          <p:cNvPr id="47" name="TextBox 46">
            <a:extLst>
              <a:ext uri="{FF2B5EF4-FFF2-40B4-BE49-F238E27FC236}">
                <a16:creationId xmlns:a16="http://schemas.microsoft.com/office/drawing/2014/main" id="{45A91F4A-263F-418D-A66F-C2EABE48BC54}"/>
              </a:ext>
            </a:extLst>
          </p:cNvPr>
          <p:cNvSpPr txBox="1"/>
          <p:nvPr/>
        </p:nvSpPr>
        <p:spPr>
          <a:xfrm>
            <a:off x="117758" y="954761"/>
            <a:ext cx="11962249" cy="5647700"/>
          </a:xfrm>
          <a:prstGeom prst="rect">
            <a:avLst/>
          </a:prstGeom>
          <a:noFill/>
        </p:spPr>
        <p:txBody>
          <a:bodyPr wrap="square" rtlCol="0">
            <a:spAutoFit/>
          </a:bodyPr>
          <a:lstStyle/>
          <a:p>
            <a:pPr algn="ctr"/>
            <a:r>
              <a:rPr lang="en-US" sz="2200" b="1" dirty="0"/>
              <a:t>Did you know our Chapter’s performance is evaluated by SAR at the State &amp; National levels?</a:t>
            </a:r>
          </a:p>
          <a:p>
            <a:pPr algn="ctr"/>
            <a:endParaRPr lang="en-US" sz="1200" b="1" dirty="0"/>
          </a:p>
          <a:p>
            <a:pPr lvl="0"/>
            <a:r>
              <a:rPr lang="en-US" dirty="0">
                <a:solidFill>
                  <a:prstClr val="black"/>
                </a:solidFill>
              </a:rPr>
              <a:t>The </a:t>
            </a:r>
            <a:r>
              <a:rPr lang="en-US" b="1" u="sng" dirty="0">
                <a:solidFill>
                  <a:prstClr val="black"/>
                </a:solidFill>
              </a:rPr>
              <a:t>Americanism Report</a:t>
            </a:r>
            <a:r>
              <a:rPr lang="en-US" dirty="0">
                <a:solidFill>
                  <a:prstClr val="black"/>
                </a:solidFill>
              </a:rPr>
              <a:t> is two </a:t>
            </a:r>
            <a:r>
              <a:rPr lang="en-US" dirty="0"/>
              <a:t>reports</a:t>
            </a:r>
            <a:r>
              <a:rPr lang="en-US" dirty="0">
                <a:solidFill>
                  <a:prstClr val="black"/>
                </a:solidFill>
              </a:rPr>
              <a:t> combined that chapters submit to VASSAR and to NSSAR.  Chapters report their various activities and </a:t>
            </a:r>
            <a:r>
              <a:rPr lang="en-US" dirty="0"/>
              <a:t>participation in events during the year</a:t>
            </a:r>
            <a:r>
              <a:rPr lang="en-US" dirty="0">
                <a:solidFill>
                  <a:prstClr val="black"/>
                </a:solidFill>
              </a:rPr>
              <a:t>, which is used by VASSAR and NSSAR to evaluate chapter performance and select chapters for awards and recognition. The two reports are composed of 16 Excel spreadsheets (categories), which are briefly summarized below:</a:t>
            </a:r>
          </a:p>
          <a:p>
            <a:pPr lvl="0"/>
            <a:endParaRPr lang="en-US" sz="900" dirty="0">
              <a:solidFill>
                <a:prstClr val="black"/>
              </a:solidFill>
            </a:endParaRPr>
          </a:p>
          <a:p>
            <a:r>
              <a:rPr lang="en-US" b="1" u="sng" dirty="0"/>
              <a:t>Americanism Award Report</a:t>
            </a:r>
            <a:r>
              <a:rPr lang="en-US" dirty="0"/>
              <a:t> lists activities </a:t>
            </a:r>
            <a:r>
              <a:rPr lang="en-US" u="sng" dirty="0"/>
              <a:t>external</a:t>
            </a:r>
            <a:r>
              <a:rPr lang="en-US" dirty="0"/>
              <a:t> to the chapter in support of SAR goals and objectives.</a:t>
            </a:r>
            <a:endParaRPr lang="en-US" b="1" u="sng" dirty="0"/>
          </a:p>
          <a:p>
            <a:pPr marL="285750" lvl="0" indent="-285750">
              <a:buFont typeface="Arial" panose="020B0604020202020204" pitchFamily="34" charset="0"/>
              <a:buChar char="•"/>
            </a:pPr>
            <a:r>
              <a:rPr lang="en-US" sz="1600" b="1" dirty="0">
                <a:solidFill>
                  <a:schemeClr val="accent1">
                    <a:lumMod val="50000"/>
                  </a:schemeClr>
                </a:solidFill>
              </a:rPr>
              <a:t>Cat. 1:  Publicity in both print and electronic (web-based newspapers/letters/blogs, etc.) media of chapter or member activities</a:t>
            </a:r>
          </a:p>
          <a:p>
            <a:pPr marL="285750" lvl="0" indent="-285750">
              <a:buFont typeface="Arial" panose="020B0604020202020204" pitchFamily="34" charset="0"/>
              <a:buChar char="•"/>
            </a:pPr>
            <a:r>
              <a:rPr lang="en-US" sz="1600" b="1" dirty="0">
                <a:solidFill>
                  <a:schemeClr val="accent1">
                    <a:lumMod val="50000"/>
                  </a:schemeClr>
                </a:solidFill>
              </a:rPr>
              <a:t>Cat. 2:  Publicity through broadcast media (radio and TV)</a:t>
            </a:r>
          </a:p>
          <a:p>
            <a:pPr marL="285750" lvl="0" indent="-285750">
              <a:buFont typeface="Arial" panose="020B0604020202020204" pitchFamily="34" charset="0"/>
              <a:buChar char="•"/>
            </a:pPr>
            <a:r>
              <a:rPr lang="en-US" sz="1600" b="1" dirty="0">
                <a:solidFill>
                  <a:schemeClr val="accent1">
                    <a:lumMod val="50000"/>
                  </a:schemeClr>
                </a:solidFill>
              </a:rPr>
              <a:t>Cat. 3:  Speakers Bureau (talks on patriotic, historical or educational topics to organizations/groups, schools or at SAR/DAR/C.A.R. events/meetings)</a:t>
            </a:r>
          </a:p>
          <a:p>
            <a:pPr marL="285750" lvl="0" indent="-285750">
              <a:buFont typeface="Arial" panose="020B0604020202020204" pitchFamily="34" charset="0"/>
              <a:buChar char="•"/>
            </a:pPr>
            <a:r>
              <a:rPr lang="en-US" sz="1600" b="1" dirty="0">
                <a:solidFill>
                  <a:schemeClr val="accent1">
                    <a:lumMod val="50000"/>
                  </a:schemeClr>
                </a:solidFill>
              </a:rPr>
              <a:t>Cat. 4:  Multimedia Distribution (dissemination/donation of NSSAR produced, free CDs</a:t>
            </a:r>
            <a:r>
              <a:rPr lang="en-US" sz="1600" b="1" dirty="0"/>
              <a:t> </a:t>
            </a:r>
            <a:r>
              <a:rPr lang="en-US" sz="1600" b="1" dirty="0">
                <a:solidFill>
                  <a:schemeClr val="accent1">
                    <a:lumMod val="50000"/>
                  </a:schemeClr>
                </a:solidFill>
              </a:rPr>
              <a:t>to schools and educational organizations)</a:t>
            </a:r>
          </a:p>
          <a:p>
            <a:pPr marL="285750" lvl="0" indent="-285750">
              <a:buFont typeface="Arial" panose="020B0604020202020204" pitchFamily="34" charset="0"/>
              <a:buChar char="•"/>
            </a:pPr>
            <a:r>
              <a:rPr lang="en-US" sz="1600" b="1" dirty="0">
                <a:solidFill>
                  <a:schemeClr val="accent1">
                    <a:lumMod val="50000"/>
                  </a:schemeClr>
                </a:solidFill>
              </a:rPr>
              <a:t>Cat. 6:  Youth Programs (recognition of and awards to oration, essay, poster and brochure contest participants; JROTC students, Eagle Scouts, and</a:t>
            </a:r>
            <a:r>
              <a:rPr lang="en-US" sz="1600" b="1" dirty="0"/>
              <a:t> </a:t>
            </a:r>
            <a:r>
              <a:rPr lang="en-US" sz="1600" b="1" dirty="0">
                <a:solidFill>
                  <a:schemeClr val="accent1">
                    <a:lumMod val="50000"/>
                  </a:schemeClr>
                </a:solidFill>
              </a:rPr>
              <a:t>history teachers)</a:t>
            </a:r>
          </a:p>
          <a:p>
            <a:pPr marL="285750" lvl="0" indent="-285750">
              <a:buFont typeface="Arial" panose="020B0604020202020204" pitchFamily="34" charset="0"/>
              <a:buChar char="•"/>
            </a:pPr>
            <a:r>
              <a:rPr lang="en-US" sz="1600" b="1" dirty="0">
                <a:solidFill>
                  <a:schemeClr val="accent1">
                    <a:lumMod val="50000"/>
                  </a:schemeClr>
                </a:solidFill>
              </a:rPr>
              <a:t>Cat. 7:  Public Service Programs (recognition of fire safety, law enforcement, and EMS personnel; chapter member</a:t>
            </a:r>
            <a:r>
              <a:rPr lang="en-US" sz="1600" b="1" dirty="0"/>
              <a:t>s</a:t>
            </a:r>
            <a:r>
              <a:rPr lang="en-US" sz="1600" b="1" dirty="0">
                <a:solidFill>
                  <a:schemeClr val="accent1">
                    <a:lumMod val="50000"/>
                  </a:schemeClr>
                </a:solidFill>
              </a:rPr>
              <a:t> on a school board; Rev. War displays in libraries, museums or schools; sponsoring a public service event or workshop with a SAR theme</a:t>
            </a:r>
            <a:r>
              <a:rPr lang="en-US" sz="1600" b="1" dirty="0"/>
              <a:t>;</a:t>
            </a:r>
            <a:r>
              <a:rPr lang="en-US" sz="1600" b="1" dirty="0">
                <a:solidFill>
                  <a:srgbClr val="FF0000"/>
                </a:solidFill>
              </a:rPr>
              <a:t> </a:t>
            </a:r>
            <a:r>
              <a:rPr lang="en-US" sz="1600" b="1" dirty="0">
                <a:solidFill>
                  <a:schemeClr val="accent1">
                    <a:lumMod val="50000"/>
                  </a:schemeClr>
                </a:solidFill>
              </a:rPr>
              <a:t>participation in public parades; and presenting a framed copy of a historic document to a school, library, museum or other public building)</a:t>
            </a:r>
            <a:endParaRPr lang="en-US" sz="1600" b="1" dirty="0">
              <a:solidFill>
                <a:srgbClr val="FF0000"/>
              </a:solidFill>
            </a:endParaRPr>
          </a:p>
          <a:p>
            <a:pPr marL="285750" lvl="0" indent="-285750">
              <a:buFont typeface="Arial" panose="020B0604020202020204" pitchFamily="34" charset="0"/>
              <a:buChar char="•"/>
            </a:pPr>
            <a:r>
              <a:rPr lang="en-US" sz="1600" b="1" dirty="0">
                <a:solidFill>
                  <a:schemeClr val="accent1">
                    <a:lumMod val="50000"/>
                  </a:schemeClr>
                </a:solidFill>
              </a:rPr>
              <a:t>Cat. 8:  Granting of scholarships and monetary</a:t>
            </a:r>
            <a:r>
              <a:rPr lang="en-US" sz="1600" b="1" dirty="0"/>
              <a:t> </a:t>
            </a:r>
            <a:r>
              <a:rPr lang="en-US" sz="1600" b="1" dirty="0">
                <a:solidFill>
                  <a:schemeClr val="accent1">
                    <a:lumMod val="50000"/>
                  </a:schemeClr>
                </a:solidFill>
              </a:rPr>
              <a:t>awards to youth contest winners</a:t>
            </a:r>
          </a:p>
          <a:p>
            <a:pPr marL="285750" lvl="0" indent="-285750">
              <a:buFont typeface="Arial" panose="020B0604020202020204" pitchFamily="34" charset="0"/>
              <a:buChar char="•"/>
            </a:pPr>
            <a:r>
              <a:rPr lang="en-US" sz="1600" b="1" dirty="0">
                <a:solidFill>
                  <a:schemeClr val="accent1">
                    <a:lumMod val="50000"/>
                  </a:schemeClr>
                </a:solidFill>
              </a:rPr>
              <a:t>Cat. 9:  Veterans Support (points come from the Chapter’s Stark Report on veteran’s support and activities)</a:t>
            </a:r>
          </a:p>
          <a:p>
            <a:pPr lvl="0" algn="ctr"/>
            <a:endParaRPr lang="en-US" sz="1200" dirty="0">
              <a:solidFill>
                <a:schemeClr val="accent1">
                  <a:lumMod val="50000"/>
                </a:schemeClr>
              </a:solidFill>
            </a:endParaRPr>
          </a:p>
          <a:p>
            <a:pPr lvl="0" algn="ctr"/>
            <a:r>
              <a:rPr lang="en-US" sz="1200" dirty="0">
                <a:solidFill>
                  <a:schemeClr val="accent1">
                    <a:lumMod val="50000"/>
                  </a:schemeClr>
                </a:solidFill>
              </a:rPr>
              <a:t>1 of 2</a:t>
            </a:r>
          </a:p>
          <a:p>
            <a:endParaRPr lang="en-US" sz="1200" b="1" dirty="0">
              <a:latin typeface="Lucida Calligraphy" panose="03010101010101010101" pitchFamily="66" charset="0"/>
            </a:endParaRPr>
          </a:p>
        </p:txBody>
      </p:sp>
      <p:pic>
        <p:nvPicPr>
          <p:cNvPr id="12" name="Picture 11">
            <a:extLst>
              <a:ext uri="{FF2B5EF4-FFF2-40B4-BE49-F238E27FC236}">
                <a16:creationId xmlns:a16="http://schemas.microsoft.com/office/drawing/2014/main" id="{1BF3EEB9-F82C-4FDC-9FB6-BAD5C9BC12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48499" y="6288505"/>
            <a:ext cx="2594165" cy="433035"/>
          </a:xfrm>
          <a:prstGeom prst="rect">
            <a:avLst/>
          </a:prstGeom>
        </p:spPr>
      </p:pic>
    </p:spTree>
    <p:extLst>
      <p:ext uri="{BB962C8B-B14F-4D97-AF65-F5344CB8AC3E}">
        <p14:creationId xmlns:p14="http://schemas.microsoft.com/office/powerpoint/2010/main" val="2706243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AEABCD8-AA38-40C0-9DBD-C9E972F729B0}"/>
              </a:ext>
            </a:extLst>
          </p:cNvPr>
          <p:cNvSpPr/>
          <p:nvPr/>
        </p:nvSpPr>
        <p:spPr>
          <a:xfrm>
            <a:off x="111993" y="75872"/>
            <a:ext cx="11286420" cy="878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F1C1D21B-351F-45CB-B53B-6868396A4A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29" y="124982"/>
            <a:ext cx="797760" cy="837041"/>
          </a:xfrm>
          <a:prstGeom prst="rect">
            <a:avLst/>
          </a:prstGeom>
          <a:solidFill>
            <a:srgbClr val="0070C0"/>
          </a:solidFill>
        </p:spPr>
      </p:pic>
      <p:pic>
        <p:nvPicPr>
          <p:cNvPr id="7" name="Picture 6">
            <a:extLst>
              <a:ext uri="{FF2B5EF4-FFF2-40B4-BE49-F238E27FC236}">
                <a16:creationId xmlns:a16="http://schemas.microsoft.com/office/drawing/2014/main" id="{ED26159A-0D95-40BF-BD73-88E2603EFF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01116" y="117209"/>
            <a:ext cx="670424" cy="844816"/>
          </a:xfrm>
          <a:prstGeom prst="rect">
            <a:avLst/>
          </a:prstGeom>
        </p:spPr>
      </p:pic>
      <p:sp>
        <p:nvSpPr>
          <p:cNvPr id="8" name="Rectangle 7">
            <a:extLst>
              <a:ext uri="{FF2B5EF4-FFF2-40B4-BE49-F238E27FC236}">
                <a16:creationId xmlns:a16="http://schemas.microsoft.com/office/drawing/2014/main" id="{0B428751-6033-413B-B8C8-8F0B85AC7542}"/>
              </a:ext>
            </a:extLst>
          </p:cNvPr>
          <p:cNvSpPr/>
          <p:nvPr/>
        </p:nvSpPr>
        <p:spPr>
          <a:xfrm>
            <a:off x="0" y="0"/>
            <a:ext cx="12192000" cy="6857999"/>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CF55DFB-576C-4BBC-98DD-72742CF712AE}"/>
              </a:ext>
            </a:extLst>
          </p:cNvPr>
          <p:cNvSpPr/>
          <p:nvPr/>
        </p:nvSpPr>
        <p:spPr>
          <a:xfrm>
            <a:off x="71022" y="88776"/>
            <a:ext cx="12046998" cy="668488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1A9E607C-C13A-4192-AC2E-EFA88625FDDA}"/>
              </a:ext>
            </a:extLst>
          </p:cNvPr>
          <p:cNvSpPr txBox="1"/>
          <p:nvPr/>
        </p:nvSpPr>
        <p:spPr>
          <a:xfrm>
            <a:off x="890590" y="119066"/>
            <a:ext cx="10464046" cy="769441"/>
          </a:xfrm>
          <a:prstGeom prst="rect">
            <a:avLst/>
          </a:prstGeom>
          <a:noFill/>
        </p:spPr>
        <p:txBody>
          <a:bodyPr wrap="square" rtlCol="0">
            <a:spAutoFit/>
          </a:bodyPr>
          <a:lstStyle/>
          <a:p>
            <a:pPr algn="ctr"/>
            <a:r>
              <a:rPr lang="en-US" sz="2200" b="1" dirty="0">
                <a:solidFill>
                  <a:srgbClr val="FFFF00"/>
                </a:solidFill>
              </a:rPr>
              <a:t>Colonel William Grayson Chapter, Virginia Society, Sons of the American Revolution</a:t>
            </a:r>
          </a:p>
          <a:p>
            <a:pPr algn="ctr"/>
            <a:r>
              <a:rPr lang="en-US" sz="2200" b="1" dirty="0">
                <a:solidFill>
                  <a:srgbClr val="FFFF00"/>
                </a:solidFill>
              </a:rPr>
              <a:t>Did You Know?</a:t>
            </a:r>
          </a:p>
        </p:txBody>
      </p:sp>
      <p:sp>
        <p:nvSpPr>
          <p:cNvPr id="47" name="TextBox 46">
            <a:extLst>
              <a:ext uri="{FF2B5EF4-FFF2-40B4-BE49-F238E27FC236}">
                <a16:creationId xmlns:a16="http://schemas.microsoft.com/office/drawing/2014/main" id="{45A91F4A-263F-418D-A66F-C2EABE48BC54}"/>
              </a:ext>
            </a:extLst>
          </p:cNvPr>
          <p:cNvSpPr txBox="1"/>
          <p:nvPr/>
        </p:nvSpPr>
        <p:spPr>
          <a:xfrm>
            <a:off x="117758" y="954761"/>
            <a:ext cx="11962249" cy="5893921"/>
          </a:xfrm>
          <a:prstGeom prst="rect">
            <a:avLst/>
          </a:prstGeom>
          <a:noFill/>
        </p:spPr>
        <p:txBody>
          <a:bodyPr wrap="square" rtlCol="0">
            <a:spAutoFit/>
          </a:bodyPr>
          <a:lstStyle/>
          <a:p>
            <a:endParaRPr lang="en-US" sz="1200" dirty="0"/>
          </a:p>
          <a:p>
            <a:endParaRPr lang="en-US" sz="1200" dirty="0"/>
          </a:p>
          <a:p>
            <a:r>
              <a:rPr lang="en-US" dirty="0"/>
              <a:t>The </a:t>
            </a:r>
            <a:r>
              <a:rPr lang="en-US" b="1" u="sng" dirty="0"/>
              <a:t>Americanism Report</a:t>
            </a:r>
            <a:r>
              <a:rPr lang="en-US" u="sng" dirty="0"/>
              <a:t> </a:t>
            </a:r>
            <a:r>
              <a:rPr lang="en-US" dirty="0"/>
              <a:t>continued:</a:t>
            </a:r>
          </a:p>
          <a:p>
            <a:endParaRPr lang="en-US" sz="1400" dirty="0"/>
          </a:p>
          <a:p>
            <a:endParaRPr lang="en-US" sz="200" dirty="0"/>
          </a:p>
          <a:p>
            <a:pPr marL="285750" lvl="0" indent="-285750">
              <a:buFont typeface="Arial" panose="020B0604020202020204" pitchFamily="34" charset="0"/>
              <a:buChar char="•"/>
            </a:pPr>
            <a:r>
              <a:rPr lang="en-US" sz="1600" b="1" dirty="0">
                <a:solidFill>
                  <a:schemeClr val="accent1">
                    <a:lumMod val="50000"/>
                  </a:schemeClr>
                </a:solidFill>
              </a:rPr>
              <a:t>Cat. 10:  Special Observances/Ceremonies (sponsoring or attending historic events such as Washington’s Birthday, Memorial Day, Fourth of July, Yorktown Day, Veteran’s Day, Wreaths Across America, and the many other historic event commemorations both locally and across the state and nation</a:t>
            </a:r>
            <a:r>
              <a:rPr lang="en-US" sz="1600" b="1" dirty="0"/>
              <a:t>)</a:t>
            </a:r>
            <a:endParaRPr lang="en-US" sz="1600" b="1" strike="sngStrike" dirty="0"/>
          </a:p>
          <a:p>
            <a:pPr marL="285750" lvl="0" indent="-285750">
              <a:buFont typeface="Arial" panose="020B0604020202020204" pitchFamily="34" charset="0"/>
              <a:buChar char="•"/>
            </a:pPr>
            <a:r>
              <a:rPr lang="en-US" sz="1600" b="1" dirty="0">
                <a:solidFill>
                  <a:schemeClr val="accent1">
                    <a:lumMod val="50000"/>
                  </a:schemeClr>
                </a:solidFill>
              </a:rPr>
              <a:t>Cat. 11:  Patriot and Compatriot Grave Markings and submitting Patriot biographies</a:t>
            </a:r>
            <a:endParaRPr lang="en-US" sz="1600" b="1" strike="sngStrike" dirty="0">
              <a:solidFill>
                <a:srgbClr val="FF0000"/>
              </a:solidFill>
            </a:endParaRPr>
          </a:p>
          <a:p>
            <a:pPr marL="285750" indent="-285750">
              <a:buFont typeface="Arial" panose="020B0604020202020204" pitchFamily="34" charset="0"/>
              <a:buChar char="•"/>
            </a:pPr>
            <a:r>
              <a:rPr lang="en-US" sz="1600" b="1" dirty="0">
                <a:solidFill>
                  <a:schemeClr val="accent1">
                    <a:lumMod val="50000"/>
                  </a:schemeClr>
                </a:solidFill>
              </a:rPr>
              <a:t>Cat. 12A:  SAR Awards to Non-SAR members (recognizing support to the community or the SAR other than youth and public service awards in other categories)</a:t>
            </a:r>
          </a:p>
          <a:p>
            <a:endParaRPr lang="en-US" sz="1100" b="1" dirty="0">
              <a:solidFill>
                <a:schemeClr val="accent1">
                  <a:lumMod val="50000"/>
                </a:schemeClr>
              </a:solidFill>
            </a:endParaRPr>
          </a:p>
          <a:p>
            <a:r>
              <a:rPr lang="en-US" b="1" u="sng" dirty="0"/>
              <a:t>President General’s Activities Award Report</a:t>
            </a:r>
            <a:r>
              <a:rPr lang="en-US" dirty="0"/>
              <a:t> lists activities and awards </a:t>
            </a:r>
            <a:r>
              <a:rPr lang="en-US" u="sng" dirty="0"/>
              <a:t>internal</a:t>
            </a:r>
            <a:r>
              <a:rPr lang="en-US" dirty="0"/>
              <a:t> to the SAR.</a:t>
            </a:r>
          </a:p>
          <a:p>
            <a:endParaRPr lang="en-US" sz="1000" dirty="0"/>
          </a:p>
          <a:p>
            <a:pPr marL="285750" lvl="0" indent="-285750">
              <a:buFont typeface="Arial" panose="020B0604020202020204" pitchFamily="34" charset="0"/>
              <a:buChar char="•"/>
            </a:pPr>
            <a:r>
              <a:rPr lang="en-US" sz="1600" b="1" dirty="0">
                <a:solidFill>
                  <a:schemeClr val="accent1">
                    <a:lumMod val="50000"/>
                  </a:schemeClr>
                </a:solidFill>
              </a:rPr>
              <a:t>Cat. 5:  Support of the DAR and the C.A.R. (activities done with or in support of the DAR and C.A.R. including attending meetings)</a:t>
            </a:r>
          </a:p>
          <a:p>
            <a:pPr marL="285750" lvl="0" indent="-285750">
              <a:buFont typeface="Arial" panose="020B0604020202020204" pitchFamily="34" charset="0"/>
              <a:buChar char="•"/>
            </a:pPr>
            <a:r>
              <a:rPr lang="en-US" sz="1600" b="1" dirty="0">
                <a:solidFill>
                  <a:schemeClr val="accent1">
                    <a:lumMod val="50000"/>
                  </a:schemeClr>
                </a:solidFill>
              </a:rPr>
              <a:t>Cat. 12B:  SAR Awards to SAR members (recognition of achievements and</a:t>
            </a:r>
            <a:r>
              <a:rPr lang="en-US" sz="1600" b="1" dirty="0"/>
              <a:t> </a:t>
            </a:r>
            <a:r>
              <a:rPr lang="en-US" sz="1600" b="1" dirty="0">
                <a:solidFill>
                  <a:schemeClr val="accent1">
                    <a:lumMod val="50000"/>
                  </a:schemeClr>
                </a:solidFill>
              </a:rPr>
              <a:t>support to the chapter and the SAR)</a:t>
            </a:r>
          </a:p>
          <a:p>
            <a:pPr marL="285750" lvl="0" indent="-285750">
              <a:buFont typeface="Arial" panose="020B0604020202020204" pitchFamily="34" charset="0"/>
              <a:buChar char="•"/>
            </a:pPr>
            <a:r>
              <a:rPr lang="en-US" sz="1600" b="1" dirty="0">
                <a:solidFill>
                  <a:schemeClr val="accent1">
                    <a:lumMod val="50000"/>
                  </a:schemeClr>
                </a:solidFill>
              </a:rPr>
              <a:t>Cat. 13:  National Society Service (members who are on National SAR Committees and who attend meetings of the committee)</a:t>
            </a:r>
          </a:p>
          <a:p>
            <a:pPr marL="285750" lvl="0" indent="-285750">
              <a:buFont typeface="Arial" panose="020B0604020202020204" pitchFamily="34" charset="0"/>
              <a:buChar char="•"/>
            </a:pPr>
            <a:r>
              <a:rPr lang="en-US" sz="1600" b="1" dirty="0">
                <a:solidFill>
                  <a:schemeClr val="accent1">
                    <a:lumMod val="50000"/>
                  </a:schemeClr>
                </a:solidFill>
              </a:rPr>
              <a:t>Cat. 14:  Membership (new members, reinstatements and supplemental memberships during the year)</a:t>
            </a:r>
          </a:p>
          <a:p>
            <a:pPr marL="285750" lvl="0" indent="-285750">
              <a:buFont typeface="Arial" panose="020B0604020202020204" pitchFamily="34" charset="0"/>
              <a:buChar char="•"/>
            </a:pPr>
            <a:r>
              <a:rPr lang="en-US" sz="1600" b="1" dirty="0">
                <a:solidFill>
                  <a:schemeClr val="accent1">
                    <a:lumMod val="50000"/>
                  </a:schemeClr>
                </a:solidFill>
              </a:rPr>
              <a:t>Cat. 15:  Attendance at State, District and National meetings (credit for members who attend any of these meetings)</a:t>
            </a:r>
          </a:p>
          <a:p>
            <a:pPr marL="285750" lvl="0" indent="-285750">
              <a:buFont typeface="Arial" panose="020B0604020202020204" pitchFamily="34" charset="0"/>
              <a:buChar char="•"/>
            </a:pPr>
            <a:r>
              <a:rPr lang="en-US" sz="1600" b="1" dirty="0">
                <a:solidFill>
                  <a:schemeClr val="accent1">
                    <a:lumMod val="50000"/>
                  </a:schemeClr>
                </a:solidFill>
              </a:rPr>
              <a:t>Cat. 16:  Contributions to the SAR (monetary contributions to any of the NSSAR funds, such as the SAR Foundation)</a:t>
            </a:r>
          </a:p>
          <a:p>
            <a:pPr lvl="0"/>
            <a:endParaRPr lang="en-US" sz="600" b="1" dirty="0"/>
          </a:p>
          <a:p>
            <a:pPr lvl="0"/>
            <a:endParaRPr lang="en-US" sz="600" b="1" dirty="0"/>
          </a:p>
          <a:p>
            <a:pPr lvl="0"/>
            <a:endParaRPr lang="en-US" sz="400" dirty="0"/>
          </a:p>
          <a:p>
            <a:r>
              <a:rPr lang="en-US" b="1" dirty="0"/>
              <a:t>The Colonel William Grayson Chapter Americanism Report Coordinator is George Ax, </a:t>
            </a:r>
            <a:r>
              <a:rPr lang="en-US" b="1" u="sng" dirty="0">
                <a:hlinkClick r:id="rId4"/>
              </a:rPr>
              <a:t>gax@cox.net</a:t>
            </a:r>
            <a:r>
              <a:rPr lang="en-US" b="1" dirty="0"/>
              <a:t>.  Let George know of your involvement in any of these activities so the Chapter can get credit for members’ activities and accomplishments. </a:t>
            </a:r>
            <a:endParaRPr lang="en-US" b="1" strike="sngStrike" dirty="0"/>
          </a:p>
          <a:p>
            <a:pPr algn="ctr"/>
            <a:endParaRPr lang="en-US" sz="1200" b="1" dirty="0">
              <a:solidFill>
                <a:schemeClr val="accent1">
                  <a:lumMod val="50000"/>
                </a:schemeClr>
              </a:solidFill>
            </a:endParaRPr>
          </a:p>
          <a:p>
            <a:pPr algn="ctr"/>
            <a:r>
              <a:rPr lang="en-US" sz="1200" b="1" dirty="0">
                <a:solidFill>
                  <a:schemeClr val="accent1">
                    <a:lumMod val="50000"/>
                  </a:schemeClr>
                </a:solidFill>
              </a:rPr>
              <a:t>2 of 2</a:t>
            </a:r>
          </a:p>
          <a:p>
            <a:endParaRPr lang="en-US" sz="1200" b="1" dirty="0">
              <a:latin typeface="Lucida Calligraphy" panose="03010101010101010101" pitchFamily="66" charset="0"/>
            </a:endParaRPr>
          </a:p>
        </p:txBody>
      </p:sp>
      <p:pic>
        <p:nvPicPr>
          <p:cNvPr id="12" name="Picture 11">
            <a:extLst>
              <a:ext uri="{FF2B5EF4-FFF2-40B4-BE49-F238E27FC236}">
                <a16:creationId xmlns:a16="http://schemas.microsoft.com/office/drawing/2014/main" id="{1BF3EEB9-F82C-4FDC-9FB6-BAD5C9BC12A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448499" y="6288505"/>
            <a:ext cx="2594165" cy="433035"/>
          </a:xfrm>
          <a:prstGeom prst="rect">
            <a:avLst/>
          </a:prstGeom>
        </p:spPr>
      </p:pic>
    </p:spTree>
    <p:extLst>
      <p:ext uri="{BB962C8B-B14F-4D97-AF65-F5344CB8AC3E}">
        <p14:creationId xmlns:p14="http://schemas.microsoft.com/office/powerpoint/2010/main" val="41587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AEABCD8-AA38-40C0-9DBD-C9E972F729B0}"/>
              </a:ext>
            </a:extLst>
          </p:cNvPr>
          <p:cNvSpPr/>
          <p:nvPr/>
        </p:nvSpPr>
        <p:spPr>
          <a:xfrm>
            <a:off x="111993" y="75872"/>
            <a:ext cx="11286420" cy="8788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F1C1D21B-351F-45CB-B53B-6868396A4A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29" y="124982"/>
            <a:ext cx="797760" cy="837041"/>
          </a:xfrm>
          <a:prstGeom prst="rect">
            <a:avLst/>
          </a:prstGeom>
          <a:solidFill>
            <a:srgbClr val="0070C0"/>
          </a:solidFill>
        </p:spPr>
      </p:pic>
      <p:pic>
        <p:nvPicPr>
          <p:cNvPr id="7" name="Picture 6">
            <a:extLst>
              <a:ext uri="{FF2B5EF4-FFF2-40B4-BE49-F238E27FC236}">
                <a16:creationId xmlns:a16="http://schemas.microsoft.com/office/drawing/2014/main" id="{ED26159A-0D95-40BF-BD73-88E2603EFF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01116" y="117209"/>
            <a:ext cx="670424" cy="844816"/>
          </a:xfrm>
          <a:prstGeom prst="rect">
            <a:avLst/>
          </a:prstGeom>
        </p:spPr>
      </p:pic>
      <p:sp>
        <p:nvSpPr>
          <p:cNvPr id="8" name="Rectangle 7">
            <a:extLst>
              <a:ext uri="{FF2B5EF4-FFF2-40B4-BE49-F238E27FC236}">
                <a16:creationId xmlns:a16="http://schemas.microsoft.com/office/drawing/2014/main" id="{0B428751-6033-413B-B8C8-8F0B85AC7542}"/>
              </a:ext>
            </a:extLst>
          </p:cNvPr>
          <p:cNvSpPr/>
          <p:nvPr/>
        </p:nvSpPr>
        <p:spPr>
          <a:xfrm>
            <a:off x="0" y="0"/>
            <a:ext cx="12192000" cy="6857999"/>
          </a:xfrm>
          <a:prstGeom prst="rect">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8CF55DFB-576C-4BBC-98DD-72742CF712AE}"/>
              </a:ext>
            </a:extLst>
          </p:cNvPr>
          <p:cNvSpPr/>
          <p:nvPr/>
        </p:nvSpPr>
        <p:spPr>
          <a:xfrm>
            <a:off x="71022" y="88776"/>
            <a:ext cx="12046998" cy="6684885"/>
          </a:xfrm>
          <a:prstGeom prst="rect">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TextBox 45">
            <a:extLst>
              <a:ext uri="{FF2B5EF4-FFF2-40B4-BE49-F238E27FC236}">
                <a16:creationId xmlns:a16="http://schemas.microsoft.com/office/drawing/2014/main" id="{1A9E607C-C13A-4192-AC2E-EFA88625FDDA}"/>
              </a:ext>
            </a:extLst>
          </p:cNvPr>
          <p:cNvSpPr txBox="1"/>
          <p:nvPr/>
        </p:nvSpPr>
        <p:spPr>
          <a:xfrm>
            <a:off x="890590" y="119066"/>
            <a:ext cx="10464046"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FFFF00"/>
                </a:solidFill>
                <a:effectLst/>
                <a:uLnTx/>
                <a:uFillTx/>
                <a:latin typeface="Calibri" panose="020F0502020204030204"/>
                <a:ea typeface="+mn-ea"/>
                <a:cs typeface="+mn-cs"/>
              </a:rPr>
              <a:t>Colonel William Grayson Chapter, Virginia Society, Sons of the American Revolution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FFFF00"/>
                </a:solidFill>
                <a:effectLst/>
                <a:uLnTx/>
                <a:uFillTx/>
                <a:latin typeface="Calibri" panose="020F0502020204030204"/>
                <a:ea typeface="+mn-ea"/>
                <a:cs typeface="+mn-cs"/>
              </a:rPr>
              <a:t>Did You Know?</a:t>
            </a:r>
          </a:p>
        </p:txBody>
      </p:sp>
      <p:sp>
        <p:nvSpPr>
          <p:cNvPr id="47" name="TextBox 46">
            <a:extLst>
              <a:ext uri="{FF2B5EF4-FFF2-40B4-BE49-F238E27FC236}">
                <a16:creationId xmlns:a16="http://schemas.microsoft.com/office/drawing/2014/main" id="{45A91F4A-263F-418D-A66F-C2EABE48BC54}"/>
              </a:ext>
            </a:extLst>
          </p:cNvPr>
          <p:cNvSpPr txBox="1"/>
          <p:nvPr/>
        </p:nvSpPr>
        <p:spPr>
          <a:xfrm>
            <a:off x="117758" y="954761"/>
            <a:ext cx="11962249" cy="603242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Calibri" panose="020F0502020204030204"/>
                <a:ea typeface="+mn-ea"/>
                <a:cs typeface="+mn-cs"/>
              </a:rPr>
              <a:t>Did you know our Chapter can get recognition for supporting veterans and veterans' programs?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The annual </a:t>
            </a:r>
            <a:r>
              <a:rPr kumimoji="0" lang="en-US" sz="1800" b="1" i="0" u="sng" strike="noStrike" kern="1200" cap="none" spc="0" normalizeH="0" baseline="0" noProof="0" dirty="0">
                <a:ln>
                  <a:noFill/>
                </a:ln>
                <a:solidFill>
                  <a:prstClr val="black"/>
                </a:solidFill>
                <a:effectLst/>
                <a:uLnTx/>
                <a:uFillTx/>
                <a:latin typeface="Calibri" panose="020F0502020204030204"/>
                <a:ea typeface="+mn-ea"/>
                <a:cs typeface="+mn-cs"/>
              </a:rPr>
              <a:t>USS Stark Memorial Award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is a SAR program that recognizes SAR Chapters for their support to the Veteran community. This program captures SAR Chapter members' activities that support veterans. These activities include: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Volunteer hours served at VA hospitals or other veteran organizations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Visits with veterans (in hospital, nursing home, or the veteran's home)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Gifts donated to veterans; monetary donations to the VA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Clothing, publications, or large ticket items donated to the VA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Taking veterans out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Attendance at special events (patriotic events, military promotion and retirement ceremonies)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Presentations in the SAR Wounded Warrior and Operation Ancestor Search Programs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Marking Revolutionary War Patriots graves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Reporting Revolutionary War Patriots grave locations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Flag placement on veterans' graves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1" i="0" u="none" strike="noStrike" kern="1200" cap="none" spc="0" normalizeH="0" baseline="0" noProof="0" dirty="0">
                <a:ln>
                  <a:noFill/>
                </a:ln>
                <a:solidFill>
                  <a:srgbClr val="4472C4">
                    <a:lumMod val="50000"/>
                  </a:srgbClr>
                </a:solidFill>
                <a:effectLst/>
                <a:uLnTx/>
                <a:uFillTx/>
                <a:latin typeface="Calibri" panose="020F0502020204030204"/>
                <a:ea typeface="+mn-ea"/>
                <a:cs typeface="+mn-cs"/>
              </a:rPr>
              <a:t>Participation in a veterans' funeral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l" defTabSz="914400" rtl="0" eaLnBrk="1" fontAlgn="auto" latinLnBrk="0" hangingPunct="1">
              <a:lnSpc>
                <a:spcPct val="100000"/>
              </a:lnSpc>
              <a:spcBef>
                <a:spcPts val="0"/>
              </a:spcBef>
              <a:spcAft>
                <a:spcPts val="0"/>
              </a:spcAft>
              <a:buClrTx/>
              <a:buSzTx/>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The Colonel William Grayson Chapter USS Stark Memorial coordinator is Compatriot William C. (Bill) Collier. He can be contacted at </a:t>
            </a:r>
            <a:r>
              <a:rPr kumimoji="0" lang="en-US" sz="1600" b="1" i="0" u="none" strike="noStrike" kern="1200" cap="none" spc="0" normalizeH="0" baseline="0" noProof="0" dirty="0" err="1">
                <a:ln>
                  <a:noFill/>
                </a:ln>
                <a:solidFill>
                  <a:prstClr val="black"/>
                </a:solidFill>
                <a:effectLst/>
                <a:uLnTx/>
                <a:uFillTx/>
                <a:latin typeface="Calibri" panose="020F0502020204030204"/>
                <a:ea typeface="+mn-ea"/>
                <a:cs typeface="+mn-cs"/>
              </a:rPr>
              <a:t>wcol72@aol.com</a:t>
            </a: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 All we have to do is report to Bill our individual activity!</a:t>
            </a:r>
          </a:p>
          <a:p>
            <a:pPr marR="0" lvl="0" algn="l" defTabSz="914400" rtl="0" eaLnBrk="1" fontAlgn="auto" latinLnBrk="0" hangingPunct="1">
              <a:lnSpc>
                <a:spcPct val="100000"/>
              </a:lnSpc>
              <a:spcBef>
                <a:spcPts val="0"/>
              </a:spcBef>
              <a:spcAft>
                <a:spcPts val="0"/>
              </a:spcAft>
              <a:buClrTx/>
              <a:buSzTx/>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R="0" lvl="0" algn="ctr" defTabSz="914400" rtl="0" eaLnBrk="1" fontAlgn="auto" latinLnBrk="0" hangingPunct="1">
              <a:lnSpc>
                <a:spcPct val="100000"/>
              </a:lnSpc>
              <a:spcBef>
                <a:spcPts val="0"/>
              </a:spcBef>
              <a:spcAft>
                <a:spcPts val="0"/>
              </a:spcAft>
              <a:buClrTx/>
              <a:buSzTx/>
              <a:tabLst/>
              <a:defRPr/>
            </a:pPr>
            <a:r>
              <a:rPr lang="en-US" sz="1200" b="1" dirty="0">
                <a:solidFill>
                  <a:prstClr val="black"/>
                </a:solidFill>
                <a:latin typeface="Calibri" panose="020F0502020204030204"/>
              </a:rPr>
              <a:t>3 of 3</a:t>
            </a:r>
            <a:endPar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Lucida Calligraphy" panose="03010101010101010101" pitchFamily="66" charset="0"/>
              <a:ea typeface="+mn-ea"/>
              <a:cs typeface="+mn-cs"/>
            </a:endParaRPr>
          </a:p>
        </p:txBody>
      </p:sp>
      <p:pic>
        <p:nvPicPr>
          <p:cNvPr id="12" name="Picture 11">
            <a:extLst>
              <a:ext uri="{FF2B5EF4-FFF2-40B4-BE49-F238E27FC236}">
                <a16:creationId xmlns:a16="http://schemas.microsoft.com/office/drawing/2014/main" id="{1BF3EEB9-F82C-4FDC-9FB6-BAD5C9BC12A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48499" y="6288505"/>
            <a:ext cx="2594165" cy="433035"/>
          </a:xfrm>
          <a:prstGeom prst="rect">
            <a:avLst/>
          </a:prstGeom>
        </p:spPr>
      </p:pic>
    </p:spTree>
    <p:extLst>
      <p:ext uri="{BB962C8B-B14F-4D97-AF65-F5344CB8AC3E}">
        <p14:creationId xmlns:p14="http://schemas.microsoft.com/office/powerpoint/2010/main" val="3050496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6015</TotalTime>
  <Words>896</Words>
  <Application>Microsoft Office PowerPoint</Application>
  <PresentationFormat>Widescreen</PresentationFormat>
  <Paragraphs>63</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Lucida Calligraphy</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Leamon Duncan</dc:creator>
  <cp:lastModifiedBy>Michael Weyler</cp:lastModifiedBy>
  <cp:revision>27</cp:revision>
  <cp:lastPrinted>2019-02-25T15:26:44Z</cp:lastPrinted>
  <dcterms:created xsi:type="dcterms:W3CDTF">2019-02-02T02:20:33Z</dcterms:created>
  <dcterms:modified xsi:type="dcterms:W3CDTF">2019-03-26T19:47:13Z</dcterms:modified>
</cp:coreProperties>
</file>